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>
        <p:scale>
          <a:sx n="110" d="100"/>
          <a:sy n="110" d="100"/>
        </p:scale>
        <p:origin x="84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63527-7CC7-4822-AA32-D5ECD4EC92E1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9AD60-21A5-439D-AE05-034CBE83D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091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69A6C-D3C7-4A74-9431-B5B49BB409BE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34BEA-6771-45A7-91B6-BF817E533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673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391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5017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7339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341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0731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0389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8611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1403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6832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0345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486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6177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5162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9967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0544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4202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5681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8620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8855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1820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9370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368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5048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32646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11162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2912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63534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6548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01649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05707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64237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5264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016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77451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312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104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158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555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333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841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7748-1305-4FC6-ABDB-322891D6EFD8}" type="datetime1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19F1-4387-4829-A824-009C0E657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52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968A-DBE3-40E1-99AE-F53F408E8809}" type="datetime1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19F1-4387-4829-A824-009C0E657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886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1852-7BAC-430A-885F-B892B31465AB}" type="datetime1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19F1-4387-4829-A824-009C0E657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454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97D0-D62E-4971-8C7E-ED05A46C866F}" type="datetime1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19F1-4387-4829-A824-009C0E657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640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51E0-8E9F-4516-9283-0045D7A297D2}" type="datetime1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19F1-4387-4829-A824-009C0E657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296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BC8B-6A22-4E9E-A19F-00A7192AE975}" type="datetime1">
              <a:rPr lang="ru-RU" smtClean="0"/>
              <a:t>23.09.2015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19F1-4387-4829-A824-009C0E657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40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FE43-22D2-462B-B272-8A20E9449188}" type="datetime1">
              <a:rPr lang="ru-RU" smtClean="0"/>
              <a:t>23.09.2015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19F1-4387-4829-A824-009C0E657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92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A8EE-31C8-4CB2-9EE7-5CCCAECDF234}" type="datetime1">
              <a:rPr lang="ru-RU" smtClean="0"/>
              <a:t>23.09.2015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19F1-4387-4829-A824-009C0E657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4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9D664-E894-41CE-A14D-1D5C3E8F6787}" type="datetime1">
              <a:rPr lang="ru-RU" smtClean="0"/>
              <a:t>23.09.2015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19F1-4387-4829-A824-009C0E657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68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7D2D5-D7F2-4CC5-A3A3-7FD9F66BEBDE}" type="datetime1">
              <a:rPr lang="ru-RU" smtClean="0"/>
              <a:t>23.09.2015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19F1-4387-4829-A824-009C0E657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879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4B5F-FCA7-4AAE-AAF7-E9EFFE1BF5CE}" type="datetime1">
              <a:rPr lang="ru-RU" smtClean="0"/>
              <a:t>23.09.2015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19F1-4387-4829-A824-009C0E657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36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FB79B-1BFA-419E-A49E-13D91375AF34}" type="datetime1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A19F1-4387-4829-A824-009C0E657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789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Писание и Предание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6057855"/>
            <a:ext cx="6858000" cy="430031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В.С. Немцев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46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4152"/>
            <a:ext cx="7886700" cy="5492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Канон Еврейской Библии (Танах). 22 книги.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904874"/>
            <a:ext cx="8077200" cy="5534025"/>
          </a:xfrm>
        </p:spPr>
        <p:txBody>
          <a:bodyPr numCol="2">
            <a:normAutofit fontScale="55000" lnSpcReduction="20000"/>
          </a:bodyPr>
          <a:lstStyle/>
          <a:p>
            <a:pPr marL="180975" lvl="0" indent="180975">
              <a:lnSpc>
                <a:spcPct val="120000"/>
              </a:lnSpc>
              <a:buFont typeface="+mj-lt"/>
              <a:buAutoNum type="romanUcPeriod"/>
              <a:tabLst>
                <a:tab pos="180975" algn="l"/>
              </a:tabLst>
            </a:pP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 (Тора)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состоящий из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пяти книг Моисея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180975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Первая  Книга Моисеева (Бытие)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180975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Вторая Книга Моисеева (Исход)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180975" defTabSz="898525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Третья Книга Моисеева (Левит)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180975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Четвертая Книга Моисеева (Числа)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180975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Пятая Книга Моисеева (Второзаконие)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975" lvl="0" indent="142875">
              <a:lnSpc>
                <a:spcPct val="120000"/>
              </a:lnSpc>
              <a:buFont typeface="+mj-lt"/>
              <a:buAutoNum type="romanUcPeriod" startAt="2"/>
            </a:pP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Прорки</a:t>
            </a: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Невим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сюда входят: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180975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Иисус Навин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180975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Судей (Судей; Руфь)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180975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Первая и Вторая Самуила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1Царств;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Царств)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180975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Первая и Вторая Царей (3Царств; 4Царств)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180975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Исаия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180975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Иеремии (Иеремия и Плач Иеремии)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180975">
              <a:lnSpc>
                <a:spcPct val="120000"/>
              </a:lnSpc>
              <a:buFont typeface="+mj-lt"/>
              <a:buAutoNum type="arabicPeriod"/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Иезекииль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180975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Малые пророки— 12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Осии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Иоиля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Амоса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Авдия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Ионы, Михея, Наума, Аввакума,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Софонии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Аггея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Захарии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Малахии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" lvl="0" indent="142875">
              <a:lnSpc>
                <a:spcPct val="120000"/>
              </a:lnSpc>
              <a:buFont typeface="+mj-lt"/>
              <a:buAutoNum type="romanUcPeriod" startAt="3"/>
            </a:pPr>
            <a:r>
              <a:rPr lang="ru-RU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Писания </a:t>
            </a: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Кетувим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включает: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180975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Псалтирь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180975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Книга притчей Соломоновых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180975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Иов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180975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Песнь Песней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180975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Екклесиаст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180975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Есфирь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180975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Книга Пророка Даниила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180975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Ездры (Ездры;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Неемии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180975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и 2 Хроники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1Паралипоменон; 2Паралипоменон)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180975">
              <a:lnSpc>
                <a:spcPct val="120000"/>
              </a:lnSpc>
              <a:buNone/>
            </a:pPr>
            <a:endParaRPr lang="ru-RU" dirty="0"/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515350" y="184152"/>
            <a:ext cx="386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solidFill>
                  <a:srgbClr val="FF0000"/>
                </a:solidFill>
              </a:rPr>
              <a:t>9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17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4152"/>
            <a:ext cx="7886700" cy="54927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Неканонические книги ВЗ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904874"/>
            <a:ext cx="7886700" cy="55340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Православной Церкви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39 каноническим книгам прибавляют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неканонических книг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считаются полезными и назидательными» и назначены для чтения оглашенным: Вторая и Третья Книга Ездры; Книга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Товита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Книга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Иудифи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Книга Премудрости Соломона; Книга Премудрости Иисуса, сына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Сирахова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Послание Иеремии; Книга Пророка Варуха; Первая, Вторая и Третья Книги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Макковейские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Иногда их называют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второканоническими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«неканоническими», или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анагиноскомена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αγινοσκόμενα, т. е. рекомендуемые для чтения, полезные).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420100" y="184152"/>
            <a:ext cx="482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</a:rPr>
              <a:t>10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16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4152"/>
            <a:ext cx="7886700" cy="54927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Канон НЗ из 27 книг: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838199"/>
            <a:ext cx="7886700" cy="5743576"/>
          </a:xfrm>
        </p:spPr>
        <p:txBody>
          <a:bodyPr>
            <a:normAutofit/>
          </a:bodyPr>
          <a:lstStyle/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Евангелия от: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Матфея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;·Марка; Луки; Иоанна;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книга Деяния святых Апостолов;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посланий Апостола Павла: Римлянам; 1Коринфянам; 2Коринфянам;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Галатам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Ефесянам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Филиппийцам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Колоссянам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1Фессалоникийцам; 2Фессалоникийцам; 1Тимофею; 2Тимофею; Титу; Филимону; Евреям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;·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Послание Иакова;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Послания Петра: 1Петра; 2Петра;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послания Иоанна: 1Иоанна; 2Иоанна; 3Иоанна;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Послание Иуды;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книга Откровение Иоанна Богослова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420100" y="184152"/>
            <a:ext cx="482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</a:rPr>
              <a:t>11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76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4152"/>
            <a:ext cx="7886700" cy="8254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Аргументы в пользу Божественного управления каноном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695450"/>
            <a:ext cx="7886700" cy="4276725"/>
          </a:xfrm>
        </p:spPr>
        <p:txBody>
          <a:bodyPr>
            <a:normAutofit fontScale="77500" lnSpcReduction="20000"/>
          </a:bodyPr>
          <a:lstStyle/>
          <a:p>
            <a:pPr marL="0" lvl="0" indent="361950" algn="just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Книги Писания самоудостоверяли свою подлинность через силу внутреннего свидетельства содержащихся в них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истин.</a:t>
            </a:r>
          </a:p>
          <a:p>
            <a:pPr marL="0" lvl="0" indent="361950" algn="just">
              <a:lnSpc>
                <a:spcPct val="120000"/>
              </a:lnSpc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Священного Писания, которые мы сегодня называем каноническими, верующие считали богодухновенными задолго до принятия их в канон поместными соборами и задолго до начала проведения Вселенских соборов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361950" algn="just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 один Вселенский Собор не рассматривал специально вопрос об утверждении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канона. </a:t>
            </a:r>
          </a:p>
          <a:p>
            <a:pPr marL="0" lvl="0" indent="361950" algn="just">
              <a:lnSpc>
                <a:spcPct val="120000"/>
              </a:lnSpc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Процессом фиксации канона Библии управлял Дух Святой, Который управлял Церковью по всей земле и открывал истину на те книги, которые были вдохновлены только Им.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420100" y="184152"/>
            <a:ext cx="482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</a:rPr>
              <a:t>12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67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7692"/>
            <a:ext cx="7886700" cy="549274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</a:rPr>
              <a:t>Цитаты Нового Завета  в трудах отцов и учителей Церкви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420100" y="184152"/>
            <a:ext cx="482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</a:rPr>
              <a:t>13</a:t>
            </a:r>
            <a:endParaRPr lang="ru-RU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210920"/>
              </p:ext>
            </p:extLst>
          </p:nvPr>
        </p:nvGraphicFramePr>
        <p:xfrm>
          <a:off x="285751" y="733426"/>
          <a:ext cx="8616461" cy="587263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{912C8C85-51F0-491E-9774-3900AFEF0FD7}</a:tableStyleId>
              </a:tblPr>
              <a:tblGrid>
                <a:gridCol w="1981199"/>
                <a:gridCol w="1143000"/>
                <a:gridCol w="904875"/>
                <a:gridCol w="1181100"/>
                <a:gridCol w="1028700"/>
                <a:gridCol w="1247775"/>
                <a:gridCol w="1129812"/>
              </a:tblGrid>
              <a:tr h="524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Евангелия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Послания Павла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Общие послания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Откровение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</a:tr>
              <a:tr h="9057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Иустин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Мученик (100-165)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</a:tr>
              <a:tr h="7869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Ириней Лионский (130-202)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</a:tr>
              <a:tr h="7869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Климент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Александрийский(150-215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</a:tr>
              <a:tr h="2851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Ориген (185-254)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9231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7778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17992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</a:tr>
              <a:tr h="5246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Тертуллиан (160-220)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7258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</a:tr>
              <a:tr h="7869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Ипполит Римский (170-236)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</a:tr>
              <a:tr h="7869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Евсевий Кесарийский (263-339)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5176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</a:tr>
              <a:tr h="3934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19368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14035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36289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4" marR="6365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6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975" y="39773"/>
            <a:ext cx="7886700" cy="54927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Вселенские Соборы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448675" y="184152"/>
            <a:ext cx="482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</a:rPr>
              <a:t>14</a:t>
            </a:r>
            <a:endParaRPr lang="ru-RU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50414"/>
              </p:ext>
            </p:extLst>
          </p:nvPr>
        </p:nvGraphicFramePr>
        <p:xfrm>
          <a:off x="225302" y="733426"/>
          <a:ext cx="8705488" cy="591045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27148"/>
                <a:gridCol w="2790827"/>
                <a:gridCol w="1085850"/>
                <a:gridCol w="1560779"/>
                <a:gridCol w="1470442"/>
                <a:gridCol w="1470442"/>
              </a:tblGrid>
              <a:tr h="738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Собора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чьей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инициативе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созван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вопросы и решения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</a:tr>
              <a:tr h="486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Первый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Вселенский Собор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(Никейский)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Император Константин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Борьба с ересью Ария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</a:tr>
              <a:tr h="576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Второй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Вселенксий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Собор (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Константинополь-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ский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император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Федосий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Борьба с ересью Македония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</a:tr>
              <a:tr h="432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Третий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Вселенский Собор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(Эфесский)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император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Федосий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II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Осуждено 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несторианство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</a:tr>
              <a:tr h="630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Четвертый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Вселенский Собор (Халкидонский)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император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Маркион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согласию с папой Львом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Осуждено монофизитство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</a:tr>
              <a:tr h="576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Пятый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Вселенский Собор (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Константинопольский)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император Юстиниан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Осуждена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ересь Оригена и др.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</a:tr>
              <a:tr h="636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Шестой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Вселенский Собор (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Константинопольский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680-681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43 вначале до 240 в конце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император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Константин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Осуждено 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монофилитство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</a:tr>
              <a:tr h="1417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Пятошестой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Трульский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 завершил работу Пятого и Шестого Вселенских Соборов дисциплинарными правилами. Документы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Пятошестого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Собора рассматриваются как документы Шестого Вселенского Собора.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691-692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 (не было ни одного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-теля Папы Римского.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Трульский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Собор не признается Западной Церковью)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император Юстиниан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Собор утвердил Правила Церкви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</a:tr>
              <a:tr h="414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Седьмой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Вселенский Собор (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Никейский)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787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императрица Ирина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Восстановлено иконопочитание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73" marR="3547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37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"/>
            <a:ext cx="7886700" cy="54927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этапы формирования канона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420100" y="80212"/>
            <a:ext cx="704696" cy="3888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а)</a:t>
            </a: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291900"/>
              </p:ext>
            </p:extLst>
          </p:nvPr>
        </p:nvGraphicFramePr>
        <p:xfrm>
          <a:off x="0" y="549275"/>
          <a:ext cx="9144000" cy="63087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095"/>
                <a:gridCol w="3216442"/>
                <a:gridCol w="3104147"/>
                <a:gridCol w="2406316"/>
              </a:tblGrid>
              <a:tr h="5456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мнение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книгах канона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Какие книги канона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Какие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неканонические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книги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</a:tr>
              <a:tr h="13413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период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 I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второй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половины в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Евангелия 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Откровение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Фрагменты Посланий Павла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Идут ссылки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неканонические книги Ветхого Завета (Премудрость Соломона; 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Вторая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Варуха)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</a:tr>
              <a:tr h="9826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Истин Мученик (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100-165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Признает канон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Ветхого Завета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Евангелия как Писание; Откровение.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Цитирует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некоторые апокрифические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Евангелия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</a:tr>
              <a:tr h="4913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Ириней Лионский (130-200)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книги НЗ, кроме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2Пет; Иак; Иуд;  3Ин;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Флм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Признавал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Писанием «Пастырь Ерма»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</a:tr>
              <a:tr h="7369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Мураториев канон (170-180)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книги НЗ, кроме 1Пет; 2Пет; Иак; 3Ин;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Апокалипсис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Петра;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Премудрость Соломона (с предостережением)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</a:tr>
              <a:tr h="9826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Климент Александрийский (150-215)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Цитирует 22 книги НЗ, кроме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Флм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Иак; 2Пет; 2Ин; 3Ин.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Послания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Климента,;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Послание Варнавы; Пастырь Ерма; Апокалипсис Петра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</a:tr>
              <a:tr h="7369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Тертуллиан (155-220)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Цитирует 23 книги НЗ,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кроме 2Пет; Иак.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2Ин; 3Ин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</a:tr>
              <a:tr h="4913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Ипполит Римский (170-236)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Признает Писанием 22 книги НЗ, кроме Иак; Иуд; Евр;2Пет; 3Ин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09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3734"/>
            <a:ext cx="7886700" cy="54927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этапы формирования канона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751761"/>
              </p:ext>
            </p:extLst>
          </p:nvPr>
        </p:nvGraphicFramePr>
        <p:xfrm>
          <a:off x="0" y="573009"/>
          <a:ext cx="9144000" cy="6284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095"/>
                <a:gridCol w="3216442"/>
                <a:gridCol w="3104147"/>
                <a:gridCol w="2406316"/>
              </a:tblGrid>
              <a:tr h="5075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b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мнение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книгах канона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Какие книги канона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Какие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неканонические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книги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</a:tr>
              <a:tr h="8564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Ориген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(185-254)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книги ВЗ;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книги НЗ, кроме Иак; 2Пет; 2Ин; 3Ин.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</a:tr>
              <a:tr h="5709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Киприан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Карфагенский (200-258)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книг НЗ, кроме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Флм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Иак; Иуд; 2Пет; 2Ин; 3Ин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</a:tr>
              <a:tr h="5709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Евсевий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Кесарийский (260-339)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21-22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книги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НЗ,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кроме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Иак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Иуд; 2Пет; 2Ин;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3Ин;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Откр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</a:tr>
              <a:tr h="8564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Кирилл Иерусалимский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313-386)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Весь канон ВЗ (39 книг) и 26 книг НЗ, т.е. все книги НЗ, кроме Откровения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Отвергает полностью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</a:tr>
              <a:tr h="11419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Афанасий  Великий (Александрийский) (298-373)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Впервые представлен весь канон ВЗ </a:t>
                      </a:r>
                      <a:r>
                        <a:rPr lang="ru-RU" sz="18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(39 книг)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весь канон НЗ </a:t>
                      </a:r>
                      <a:r>
                        <a:rPr lang="ru-RU" sz="18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(27 книг)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Отвергает апокрифы и вводит для чтения оглашенным неканонические книги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</a:tr>
              <a:tr h="8564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Григорий Богослов (329-389)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Канон 22 книг еврейского ВЗ и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книг НЗ, кроме Откровения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</a:tr>
              <a:tr h="9241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Блаженный Августин (354-430)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книг НЗ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Причисляет к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канону: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Послание Иеремии; 1,2,3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Макавейские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</a:tr>
            </a:tbl>
          </a:graphicData>
        </a:graphic>
      </p:graphicFrame>
      <p:sp>
        <p:nvSpPr>
          <p:cNvPr id="7" name="Номер слайда 4"/>
          <p:cNvSpPr txBox="1">
            <a:spLocks/>
          </p:cNvSpPr>
          <p:nvPr/>
        </p:nvSpPr>
        <p:spPr>
          <a:xfrm>
            <a:off x="8420100" y="103943"/>
            <a:ext cx="704696" cy="3888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б)</a:t>
            </a: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70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15440"/>
              </p:ext>
            </p:extLst>
          </p:nvPr>
        </p:nvGraphicFramePr>
        <p:xfrm>
          <a:off x="0" y="601246"/>
          <a:ext cx="9144000" cy="62567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012"/>
                <a:gridCol w="3248525"/>
                <a:gridCol w="3104147"/>
                <a:gridCol w="2406316"/>
              </a:tblGrid>
              <a:tr h="5135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мнение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книгах канона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Какие книги канона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Какие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неканонические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книги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</a:tr>
              <a:tr h="8888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Иоанн Златоуст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(347-407)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книги НЗ,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кроме 2Пет; 2Ин; 3Ин; Иуд;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</a:tr>
              <a:tr h="8888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Канон Апостольских правил (380г)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книг НЗ, кроме Откровения. Но в канон включены два Послания Климента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Канон ВЗ включены неканонические книги: 3 Маккавейских книги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</a:tr>
              <a:tr h="8888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Лаодикийский Собор (363г?) Возможно, не позднее 343 г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22 книги еврейского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26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книг НЗ, кроме Откровения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Канон ВЗ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включены: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Варух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Послание Иеремии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</a:tr>
              <a:tr h="5925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Гиппонский (Иппонский) поместный Собор 393г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Впервые был принят канон из 27 книг НЗ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</a:tr>
              <a:tr h="5925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Карфагенский поместный Собор (397г) 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книг НЗ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Канон ВЗ внесены Товия; Иудифь;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</a:tr>
              <a:tr h="5925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Карфагенский Собор 419г. г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27 книг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НЗ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канон ВЗ внесены: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Товия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Иудифь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</a:tr>
              <a:tr h="12991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Вселенский Собор 681г и его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продолжение (Пятошестой) Собор 691-692 г.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Изменяет Правило 85 Апостольских правил и исключает 1 и 2 Послания Климента.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Есть несогласованность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51" marR="6151" marT="0" marB="0" anchor="ctr"/>
                </a:tc>
              </a:tr>
            </a:tbl>
          </a:graphicData>
        </a:graphic>
      </p:graphicFrame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33400" y="23734"/>
            <a:ext cx="7886700" cy="54927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этапы формирования канона</a:t>
            </a:r>
          </a:p>
        </p:txBody>
      </p:sp>
      <p:sp>
        <p:nvSpPr>
          <p:cNvPr id="11" name="Номер слайда 4"/>
          <p:cNvSpPr txBox="1">
            <a:spLocks/>
          </p:cNvSpPr>
          <p:nvPr/>
        </p:nvSpPr>
        <p:spPr>
          <a:xfrm>
            <a:off x="8420100" y="103943"/>
            <a:ext cx="704696" cy="3888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в)</a:t>
            </a: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42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7689"/>
            <a:ext cx="7886700" cy="82549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Никео-Царегадский, символ веры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788" y="893344"/>
            <a:ext cx="8660424" cy="5796214"/>
          </a:xfrm>
        </p:spPr>
        <p:txBody>
          <a:bodyPr>
            <a:normAutofit fontScale="70000" lnSpcReduction="20000"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Верую во единого Бога Отца Вседержителя, Творца неба и земли, всего видимого и невидимого.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во единого Господа Иисуса Христа, Сына Божия, единородного, рождённого от Отца прежде всех веков, Света от Света, Бога истинного от Бога истинного, рождённого, не созданного, одного существа со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Отцем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через Которого всё сотворено;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нас людей и для нашего спасения сошедшего с небес, принявшего плоть от Духа Святого и Марии Девы и сделавшегося человеком,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распятого за нас при Понтии Пилате, страдавшего и погребённого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воскресшего в третий день согласно с Писаниями (пророческими),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восшедшего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небеса и сидящего одесную Отца,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опять имеющего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придти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со славою судить живых и мёртвых, Царству Которого не будет конца.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в Святого Духа, Господа, дающего жизнь, исходящего от Отца,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поклоняемого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прославляемого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равночестно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Отцем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Сыном, говорившего чрез пророков.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во единую, Святую, Вселенскую и Апостольскую Церковь.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Исповедую единое крещение во оставление грехов.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Ожидаю воскресения мёртвых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жизни будущего века. Аминь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420100" y="184152"/>
            <a:ext cx="482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</a:rPr>
              <a:t>16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24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214496"/>
            <a:ext cx="7886700" cy="146013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фундаментальные позиции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которых необходимо стоять при изучении и толковании Писания: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6750" y="2748817"/>
            <a:ext cx="7886700" cy="3471008"/>
          </a:xfrm>
        </p:spPr>
        <p:txBody>
          <a:bodyPr>
            <a:normAutofit/>
          </a:bodyPr>
          <a:lstStyle/>
          <a:p>
            <a:pPr marL="0" indent="3619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Непогрешимость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безошибочность Библии. </a:t>
            </a:r>
          </a:p>
          <a:p>
            <a:pPr marL="0" indent="3619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Достаточность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Библии и завершенность Божественного откровения в ней. </a:t>
            </a:r>
          </a:p>
          <a:p>
            <a:pPr marL="0" indent="3619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содержит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противоречий</a:t>
            </a:r>
          </a:p>
          <a:p>
            <a:pPr marL="0" indent="3619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сама содержит законы своего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толкования.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4"/>
          <p:cNvSpPr txBox="1">
            <a:spLocks/>
          </p:cNvSpPr>
          <p:nvPr/>
        </p:nvSpPr>
        <p:spPr>
          <a:xfrm>
            <a:off x="8553450" y="214496"/>
            <a:ext cx="386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</a:rPr>
              <a:t>1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69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4152"/>
            <a:ext cx="7886700" cy="8254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ереси раннехристианского периода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009650"/>
            <a:ext cx="7886700" cy="5423234"/>
          </a:xfrm>
        </p:spPr>
        <p:txBody>
          <a:bodyPr>
            <a:normAutofit/>
          </a:bodyPr>
          <a:lstStyle/>
          <a:p>
            <a:pPr marL="539750" lvl="0" indent="-539750" algn="just">
              <a:spcAft>
                <a:spcPts val="0"/>
              </a:spcAft>
              <a:buFont typeface="+mj-lt"/>
              <a:buAutoNum type="arabicPeriod"/>
            </a:pPr>
            <a:r>
              <a:rPr lang="ru-RU" sz="32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Докетизм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39750" lvl="0" indent="-539750" algn="just">
              <a:spcAft>
                <a:spcPts val="0"/>
              </a:spcAft>
              <a:buFont typeface="+mj-lt"/>
              <a:buAutoNum type="arabicPeriod"/>
            </a:pPr>
            <a:r>
              <a:rPr lang="ru-RU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Учение </a:t>
            </a:r>
            <a:r>
              <a:rPr lang="ru-RU" sz="32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Маркиона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39750" lvl="0" indent="-539750" algn="just">
              <a:spcAft>
                <a:spcPts val="0"/>
              </a:spcAft>
              <a:buFont typeface="+mj-lt"/>
              <a:buAutoNum type="arabicPeriod"/>
            </a:pPr>
            <a:r>
              <a:rPr lang="ru-RU" sz="32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Монтанизм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539750" lvl="0" indent="-539750" algn="just">
              <a:spcAft>
                <a:spcPts val="0"/>
              </a:spcAft>
              <a:buFont typeface="+mj-lt"/>
              <a:buAutoNum type="arabicPeriod"/>
            </a:pPr>
            <a:r>
              <a:rPr lang="ru-RU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Гностицизм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539750" lvl="0" indent="-539750" algn="just">
              <a:spcAft>
                <a:spcPts val="0"/>
              </a:spcAft>
              <a:buFont typeface="+mj-lt"/>
              <a:buAutoNum type="arabicPeriod"/>
            </a:pPr>
            <a:r>
              <a:rPr lang="ru-RU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Савеллианство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или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модализм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39750" lvl="0" indent="-539750" algn="just">
              <a:spcAft>
                <a:spcPts val="0"/>
              </a:spcAft>
              <a:buFont typeface="+mj-lt"/>
              <a:buAutoNum type="arabicPeriod"/>
            </a:pP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Евномианство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или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анамейство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39750" lvl="0" indent="-539750" algn="just">
              <a:spcAft>
                <a:spcPts val="0"/>
              </a:spcAft>
              <a:buFont typeface="+mj-lt"/>
              <a:buAutoNum type="arabicPeriod"/>
            </a:pPr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Арианство </a:t>
            </a:r>
          </a:p>
          <a:p>
            <a:pPr marL="539750" lvl="0" indent="-539750" algn="just">
              <a:spcAft>
                <a:spcPts val="0"/>
              </a:spcAft>
              <a:buFont typeface="+mj-lt"/>
              <a:buAutoNum type="arabicPeriod"/>
            </a:pPr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Монофизитство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или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евтихианство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39750" lvl="0" indent="-539750" algn="just">
              <a:spcAft>
                <a:spcPts val="0"/>
              </a:spcAft>
              <a:buFont typeface="+mj-lt"/>
              <a:buAutoNum type="arabicPeriod"/>
            </a:pPr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Монофелитство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539750" lvl="0" indent="-539750" algn="just">
              <a:spcAft>
                <a:spcPts val="0"/>
              </a:spcAft>
              <a:buFont typeface="+mj-lt"/>
              <a:buAutoNum type="arabicPeriod"/>
            </a:pPr>
            <a:r>
              <a:rPr lang="ru-RU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Несторианство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420100" y="184152"/>
            <a:ext cx="482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</a:rPr>
              <a:t>17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03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4152"/>
            <a:ext cx="7886700" cy="82549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Ириней Лионский (130-200)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009650"/>
            <a:ext cx="7886700" cy="5391150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20000"/>
              </a:lnSpc>
              <a:buNone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36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 устроении нашего спасения мы узнали не чрез кого другого, а чрез тех, чрез которых дошло к нам Евангелие, </a:t>
            </a:r>
            <a:r>
              <a:rPr lang="ru-RU" sz="3600" i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которое они тогда проповедовали (устно), потом же, по воле Божией, </a:t>
            </a:r>
            <a:r>
              <a:rPr lang="ru-RU" sz="3600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предали нам в Писаниях, как будущее основание и столп нашей </a:t>
            </a:r>
            <a:r>
              <a:rPr lang="ru-RU" sz="3600" b="1" i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Веры»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420100" y="184152"/>
            <a:ext cx="482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</a:rPr>
              <a:t>18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4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4152"/>
            <a:ext cx="7886700" cy="82549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Ириней Лионский (130-200)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009650"/>
            <a:ext cx="7886700" cy="5251813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20000"/>
              </a:lnSpc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Все, желающие видеть истину, могут во всякой церкви узнать </a:t>
            </a:r>
            <a:r>
              <a:rPr lang="ru-RU" i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предание апостолов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открытое во всем мире; и мы можем перечислить епископов, поставленных апостолами в церквах, и преемников их до нас, </a:t>
            </a:r>
            <a:r>
              <a:rPr lang="ru-RU" i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которые ничего не учили и не знали такого, что эти (еретики) бредят. Ибо, если бы апостолы знали сокровенные таинства, которые они сообщали совершенным отдельно и тайно от прочих, то предали бы их в особенности тем, кому поручали самые церкви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420100" y="184152"/>
            <a:ext cx="482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</a:rPr>
              <a:t>19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31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4152"/>
            <a:ext cx="7886700" cy="82549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Ириней Лионский (130-200)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642" y="1077142"/>
            <a:ext cx="8236677" cy="546299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обличают (еретиков) из Писаний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они обращаются к обвинению самых Писаний, будто они неправильны, не имеют. авторитета, различны по изложению, и (говорят), что из них истина не может быть открыта теми, кто не знает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предания…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 мы отсылаем их опять к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тому преданию, которое происходит от апостолов и сохраняется в церквах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чрез преемства пресвитеров, то они противятся преданию, говоря, что они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премудрее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только пресвитеров, но и апостолов, и что они нашли чистую истину. Ибо (говорят) апостолы к словам Спасителя примешали нечто от закона…  Итак, выходить, что они не согласны ни с Писаниями, ни с преданием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420100" y="184152"/>
            <a:ext cx="482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</a:rPr>
              <a:t>20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10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4152"/>
            <a:ext cx="7886700" cy="82549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Климент 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Александрийский (150-215)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1009650"/>
            <a:ext cx="8036379" cy="563499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Люди, склонные к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наиблагороднейшим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занятиям, не признают что-либо истинным прежде, чем найдут доказательства тому в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Священном 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Писании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Верный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себе верит в Писание, в Слово Господне, благодатью Господа влияние его отражается на нем благотворно и спасительно… Если что-либо не довольствуется простым утверждением и требует обоснования, то сошлемся не на человеческое свидетельство, а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Слово Господне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пусть будет он самым сильным доказательством. Но нет, я ошибся,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оно есть единственное в своем роде доказательство, делающее верными и тех, кто едва лишь вкусил от Писания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Подобает и нам, на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самого Писания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убежденным в его истинности, и других наглядно убеждать в том же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420100" y="184152"/>
            <a:ext cx="482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</a:rPr>
              <a:t>21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04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4152"/>
            <a:ext cx="7886700" cy="82549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Тертуллиан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(155-220)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1009650"/>
            <a:ext cx="8036379" cy="56349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Ибо там, где обнаружится истина учения и веры христианской, там и будет истина Писания, истина толкования и всего христианского предания…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Однако, как мы сказали (см. гл. 22), это равное безумие — с одной стороны, признавать, что апостолы все знали и не проповедовали ничего несогласного между собою, и, с другой стороны, настаивать, что они не все всем открывали, ибо одно-де они передавали открыто и всем, а другое — тайно и немногим;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420100" y="184152"/>
            <a:ext cx="482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</a:rPr>
              <a:t>22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33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4152"/>
            <a:ext cx="7886700" cy="82549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Афанасий Великий 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298-373)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1009650"/>
            <a:ext cx="8036379" cy="56349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 писал о канонических книгах Библии: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Сии суть источники спасения, да сущими в оных словесами жаждущий утолит жажду, в сих только благовествуется учение благочестия. Никто к сим да не прилагает, ни да отъемлет от них что-либо. О сих Господь, посрамляя саддукеев, глаголал: прельщаетесь, не зная Писаний, ни силы их (Мф. 22:29). Иудеев же увещевал: испытайте Писания, ведь они свидетельствуют о Мне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(Ин. 5:39)»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420100" y="184152"/>
            <a:ext cx="482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</a:rPr>
              <a:t>23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89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4152"/>
            <a:ext cx="7886700" cy="8254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Василий Великий (Кесарийский)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(330-379)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384118"/>
            <a:ext cx="8036379" cy="56349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догматов и проповедей, соблюденных в Церкви, иные имеем в учении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изложенном в Писании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другие,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дошедшие до нас от Апостольского Предания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приняли мы в тайне.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те и другие имеют одинаковую силу для благочестия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Слушатели, наставленные в Писании, должны испытывать, что говорят учителя, и согласное с Писаниями принимать, а не согласное отметать и держащихся таковых учений еще более отвращаться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420100" y="184152"/>
            <a:ext cx="482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</a:rPr>
              <a:t>24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78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4152"/>
            <a:ext cx="7886700" cy="82549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Григория Богослова (329-389)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3810" y="2246267"/>
            <a:ext cx="8036379" cy="56349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Близко к тебе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сказано, «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Рим.10:6—8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сокровище имеют ум и язык, первый, если верует, последний, если исповедует. Что </a:t>
            </a:r>
            <a:r>
              <a:rPr lang="ru-RU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удобоносимее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этого богатства? Какой дар легче приобрести? Исповедуй Иисуса Христа и веруй, что Он воскрешен из мертвых — и ты спасешься.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420100" y="184152"/>
            <a:ext cx="482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</a:rPr>
              <a:t>25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12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49" y="184152"/>
            <a:ext cx="7886700" cy="8254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Августин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Аврелий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(Блаженный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(354-430)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3809" y="2211433"/>
            <a:ext cx="8036379" cy="56349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не будем слушать “вы говорите это, я говорю, что”, но давайте послушаем . “Господь говорит, что это”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искать Церковь в Священном Писании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Я не хочу, чтобы Святая Церковь была основана на человеческих доказательствах, а не на Божественных истинах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420100" y="184152"/>
            <a:ext cx="482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</a:rPr>
              <a:t>26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89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93676"/>
            <a:ext cx="7886700" cy="76834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Разные подходы к богословию РПЦ и ЕХБ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009650"/>
            <a:ext cx="7886700" cy="5346701"/>
          </a:xfrm>
        </p:spPr>
        <p:txBody>
          <a:bodyPr>
            <a:normAutofit/>
          </a:bodyPr>
          <a:lstStyle/>
          <a:p>
            <a:pPr marL="0" indent="361950" algn="just">
              <a:buFont typeface="+mj-lt"/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ЕХБ рассматривают Писание как единственный эталон с юридической стороны, а для РПЦ эталон жизни – в Церкви, а жизнь церкви называют Преданием.</a:t>
            </a:r>
          </a:p>
          <a:p>
            <a:pPr marL="0" indent="361950" algn="just">
              <a:buFont typeface="+mj-lt"/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задача церквей ЕХБ – донесение вести о спасении во Христе, а для РПЦ – свидетельство о жизни Церкви, как обладательнице истины.</a:t>
            </a:r>
          </a:p>
          <a:p>
            <a:pPr marL="0" indent="361950" algn="just">
              <a:buFont typeface="+mj-lt"/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ЕХБ делают акцент на личную ответственность перед Богом каждого верующего, а РПЦ ориентирована на коллективный разум.</a:t>
            </a:r>
          </a:p>
          <a:p>
            <a:pPr marL="0" indent="361950" algn="just">
              <a:buFont typeface="+mj-lt"/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ЕХБ Библия – единственный и непогрешимый источник истинны, а у РПЦ Библия – одна из форм выражения Предания.</a:t>
            </a:r>
          </a:p>
          <a:p>
            <a:pPr marL="0" indent="361950" algn="just">
              <a:buFont typeface="+mj-lt"/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ЕХБ делают основной акцент на рождении свыше, а РПЦ считает, что спасение это путь от земного мира к небесам. ЕХБ бросают взгляд назад, а РПЦ бросает взгляд в будущее, они чают общения с Богом и их жизнь является путем к обожению.</a:t>
            </a:r>
          </a:p>
          <a:p>
            <a:pPr marL="0" indent="361950" algn="just">
              <a:buFont typeface="+mj-lt"/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ЕХБ жизнь возрожденных людей не зависит от места принятия Духа Святого, а у РПЦ местом обожения является Церковь и ее таинства.</a:t>
            </a:r>
          </a:p>
          <a:p>
            <a:pPr marL="0" indent="361950" algn="just">
              <a:buFont typeface="+mj-lt"/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ЕХБ обращаются непосредственно к Богу в молитве, а православные обращаются в молитве к святым.</a:t>
            </a: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515350" y="193676"/>
            <a:ext cx="386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</a:rPr>
              <a:t>2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66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4152"/>
            <a:ext cx="7886700" cy="82549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Иероним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Стридонский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(347-420)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3810" y="2542358"/>
            <a:ext cx="8036379" cy="56349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Жить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Божественных писаний, в них поучаться, ничего иного не знать и не искать, — не значит ли это уже здесь, на земле, быть обитателем Царства Небесного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420100" y="184152"/>
            <a:ext cx="482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</a:rPr>
              <a:t>27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22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4152"/>
            <a:ext cx="7886700" cy="82549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 Подвижник  (Пустынник) (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век)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1009650"/>
            <a:ext cx="8036379" cy="56349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 бы следовало веровать апостольской проповеди и пребывать в том же исповедании, а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искушать силу Божию человеческими мнениями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не оставаться опять произвольно под игом рабства, но удерживать свою свободу деланием заповедей, которыми соразмерно (с сим деланием) обретается всякая истина, и знать определенно, что за опущение их по соразмерности подпадаем действию греха. А поскольку вы, покоряясь более любопытству, нежели Слову,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вменили Божию проповедь за суетную, посему суетна и вера ваша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вы еще пребываете во грехах ваших…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Итак, не дадим веры человеческим мнениям, но более поверим Божественному Писанию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420100" y="184152"/>
            <a:ext cx="482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</a:rPr>
              <a:t>28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18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4152"/>
            <a:ext cx="7886700" cy="82549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Кирилл Иерусалимский (313-386)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1009650"/>
            <a:ext cx="8036379" cy="56349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«Учение это запечатлевай в мысли твоей непрестанно, сейчас оно изложено тебе сокращенно; если же позволит Господь, то по возможности изложено будет оно с доказательствами из Священного Писания. Ибо никакая Божественная и святая тайна веры не должна быть сообщаема без Божественного Писания и не должна основываться на одной лишь вере и избранных словах. Даже не верь ты мне, когда я просто говорю тебе о Нем, если на слова мои не будешь иметь доказательства из Божественного Писания. Ибо спасающая нас сила веры зависит не от выбора слов, но от доказательства Божественными Писаниями»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420100" y="184152"/>
            <a:ext cx="482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</a:rPr>
              <a:t>29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23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/>
          </p:cNvSpPr>
          <p:nvPr/>
        </p:nvSpPr>
        <p:spPr>
          <a:xfrm>
            <a:off x="8420100" y="184152"/>
            <a:ext cx="482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</a:rPr>
              <a:t>30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28650" y="184152"/>
            <a:ext cx="7886700" cy="82549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Иоанн Златоуст (347-407)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628649" y="1009650"/>
            <a:ext cx="8036379" cy="563499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же присоединится и внимательное чтение, то душа, как бы вступая в таинственное святилище, очищается и делается лучшей, так как с ней беседует Бог через эти Писания. А что, скажут, если мы не понимаем содержащегося в них? Даже если ты и не понимаешь содержащегося в них, от самого чтения бывает великое освящение. Впрочем,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невозожно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ты одинаково не понимал всего; благодать Духа для того именно и устроила, что эти книги сложили мытари, рыбаки,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скинотворцы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пастыри овец и коз, люди простые и неученые, чтобы никто из простых людей не мог прибегать к такой оговорке, чтобы всем было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удобопонятното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говорится, чтобы и ремесленник, и слуга, и вдовая женщина, и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необразованнейший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 всех людей получали пользу и назидание от слушания; ибо не для суетной славы, как внешние мудрецы, но для спасения слушателей сложили все это те, которые вначале удостоились благодати Духа… И для кого неясно все, что заключается в Евангелиях? Кто, слыша, что  «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блаженны кроткие, блаженны милостивые, блаженны чистые сердцем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(Мф.5:5,7,8) и подобное этому, будет нуждаться в учителе, чтобы  сколь-нибудь понять сказанное?</a:t>
            </a:r>
          </a:p>
        </p:txBody>
      </p:sp>
    </p:spTree>
    <p:extLst>
      <p:ext uri="{BB962C8B-B14F-4D97-AF65-F5344CB8AC3E}">
        <p14:creationId xmlns:p14="http://schemas.microsoft.com/office/powerpoint/2010/main" val="322239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4152"/>
            <a:ext cx="7886700" cy="82549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Иоанн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Златоуст (347-407)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7026" y="1776004"/>
            <a:ext cx="8036379" cy="56349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Ведь отсюда, от незнания Писания, произошли бесчисленные бедствия, отсюда произросла великая зараза ересей, отсюда — нерадивые жития, бесполезные труды, подобно тому, как лишенные этого света не могут прямо идти, так и не взирающие на луч Божественного Писания вынуждаются много и часто грешить; так как поистине ходят в самой глубокой тьме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420100" y="184152"/>
            <a:ext cx="482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</a:rPr>
              <a:t>31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34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4152"/>
            <a:ext cx="7886700" cy="82549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Несогласованность правил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1009650"/>
            <a:ext cx="8036379" cy="563499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48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Вселенского Собора гласит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Жена производимого в епископское достоинство, предварительно разлучается с мужем своим, по общему согласию, по рукоположении его во епископа, да вступит в монастырь, далеко от обитания сего епископа созданный, и да пользуется содержанием от епископа. Если же достойна явится: да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возведется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достоинство диаконисы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другой стороны,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5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святых апостолов гласит: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«Епископ, или пресвитер, или диакон, да не изгонит жены своей под видом благоговения. Если же изгонит, да будет отлучен от общения церковного; а оставаясь непреклонным, да будет извержен от священного чина»</a:t>
            </a: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420100" y="184152"/>
            <a:ext cx="482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</a:rPr>
              <a:t>32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58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4152"/>
            <a:ext cx="7886700" cy="82549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Враждебность к Евреям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36370"/>
            <a:ext cx="8036379" cy="563499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11 показывает враждебность ко всем иудеям и гласит: «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Никто из принадлежащих к священному чину, или из мирян, отнюдь не должен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ясти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опресноки, даваемые иудеями, или вступать в содружество с ними, ни в болезнях призывать их, и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врачества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принимать от них, ни в банях купно с ними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мытися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Если же кто дерзнет сие творить: то клирик да будет извержен, а мирянин да будет отлучен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420100" y="184152"/>
            <a:ext cx="482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</a:rPr>
              <a:t>33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36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4152"/>
            <a:ext cx="7886700" cy="82549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на правило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847159"/>
            <a:ext cx="8036379" cy="56349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иудейских почитателей Предания было 613 заповедей, а сегодня в Православной Церкви имеется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762 канона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420100" y="184152"/>
            <a:ext cx="482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</a:rPr>
              <a:t>34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75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4152"/>
            <a:ext cx="7886700" cy="82549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Мнение некоторых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провославных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305741"/>
            <a:ext cx="8036379" cy="56349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Архиепископ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Михаил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Мудьюгин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(1912-2000): «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 горестный, но несомненный — русский православный человек не знает Слова Божьего и не стремится, даже не считает нужным знать…  Естественно, о сознательном благоговейном отношении к Слову Божьему, т.е. о его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слышании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усвоении в стенах православного храма не идет и речи; не может православный человек и жаждать Откровения Божьего, Его святого Слова, ибо не осознает его Божественной ценности и при существующей церковной практике осознать не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остоянии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420100" y="184152"/>
            <a:ext cx="482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</a:rPr>
              <a:t>35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64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36528"/>
            <a:ext cx="7886700" cy="82549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понятия «Предание»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835478"/>
            <a:ext cx="8036379" cy="563499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1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Ириней Лионский (130-200</a:t>
            </a:r>
            <a:r>
              <a:rPr 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«</a:t>
            </a:r>
            <a:r>
              <a:rPr lang="ru-RU" sz="15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Ибо, если бы апостолы знали сокровенные таинства, которые они сообщали совершенным отдельно и тайно от прочих, то предали бы их в особенности тем, кому поручали самые церкви»</a:t>
            </a:r>
            <a:endParaRPr lang="ru-RU" sz="15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Кирилл </a:t>
            </a:r>
            <a:r>
              <a:rPr lang="ru-RU" sz="1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Иерусалимский (313-386</a:t>
            </a:r>
            <a:r>
              <a:rPr 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sz="15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55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Веру же, как в учении, так и в исповедании старайся иметь и держать ту только, которая ныне сообщается тебе Церковью и которая </a:t>
            </a:r>
            <a:r>
              <a:rPr lang="ru-RU" sz="155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 всем Писанием</a:t>
            </a:r>
            <a:r>
              <a:rPr lang="ru-RU" sz="15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Василий Великий (330-379</a:t>
            </a:r>
            <a:r>
              <a:rPr 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«</a:t>
            </a:r>
            <a:r>
              <a:rPr lang="ru-RU" sz="15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догматов и проповедей, соблюденных в Церкви, иные имеем в учении</a:t>
            </a:r>
            <a:r>
              <a:rPr lang="ru-RU" sz="155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изложенном в Писании</a:t>
            </a:r>
            <a:r>
              <a:rPr lang="ru-RU" sz="15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другие, </a:t>
            </a:r>
            <a:r>
              <a:rPr lang="ru-RU" sz="155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дошедшие до нас от Апостольского Предания</a:t>
            </a:r>
            <a:r>
              <a:rPr lang="ru-RU" sz="15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приняли мы в тайне. </a:t>
            </a:r>
            <a:r>
              <a:rPr lang="ru-RU" sz="15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те и другие имеют одинаковую силу для благочестия</a:t>
            </a:r>
            <a:r>
              <a:rPr lang="ru-RU" sz="1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Пространный христианский катехизис </a:t>
            </a:r>
            <a:r>
              <a:rPr lang="ru-RU" sz="1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Православной Кафолической Восточной </a:t>
            </a:r>
            <a:r>
              <a:rPr 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Церкви 1913г.: </a:t>
            </a:r>
            <a:r>
              <a:rPr lang="ru-RU" sz="15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должны соблюдать Священное Предание, с </a:t>
            </a:r>
            <a:r>
              <a:rPr lang="ru-RU" sz="155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Божественным Откровением и Священным Писанием согласное</a:t>
            </a:r>
            <a:r>
              <a:rPr lang="ru-RU" sz="15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учит этому само Священное Писание</a:t>
            </a:r>
            <a:r>
              <a:rPr lang="ru-RU" sz="15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В.Н. </a:t>
            </a:r>
            <a:r>
              <a:rPr lang="ru-RU" sz="15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Лосский</a:t>
            </a:r>
            <a:r>
              <a:rPr 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(1903-1958</a:t>
            </a:r>
            <a:r>
              <a:rPr 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«</a:t>
            </a:r>
            <a:r>
              <a:rPr lang="ru-RU" sz="15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Итак</a:t>
            </a:r>
            <a:r>
              <a:rPr lang="ru-RU" sz="15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мы можем дать точное определение Предания, сказав, что </a:t>
            </a:r>
            <a:r>
              <a:rPr lang="ru-RU" sz="15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оно есть жизнь Духа Святого в Церкви</a:t>
            </a:r>
            <a:r>
              <a:rPr lang="ru-RU" sz="15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жизнь, сообщающая каждому члену Тела Христова способность слышать, принимать, познавать Истину в присущем ей свете, а не естественном свете человеческого разума… </a:t>
            </a:r>
            <a:r>
              <a:rPr lang="ru-RU" sz="155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Hе</a:t>
            </a:r>
            <a:r>
              <a:rPr lang="ru-RU" sz="15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только Писание, но также и устные предания, полученные от апостолов, сохраняются лишь в светоносном Священном Предании, которое раскрывает существеннейший для Церкви подлинный их смысл и </a:t>
            </a:r>
            <a:r>
              <a:rPr lang="ru-RU" sz="15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значение»</a:t>
            </a:r>
            <a:endParaRPr lang="ru-RU" sz="1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420100" y="184152"/>
            <a:ext cx="482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</a:rPr>
              <a:t>36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2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4152"/>
            <a:ext cx="7886700" cy="54927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Священное Предание охватывает: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904874"/>
            <a:ext cx="7886700" cy="5534025"/>
          </a:xfrm>
        </p:spPr>
        <p:txBody>
          <a:bodyPr>
            <a:normAutofit fontScale="92500" lnSpcReduction="10000"/>
          </a:bodyPr>
          <a:lstStyle/>
          <a:p>
            <a:pPr marL="0" indent="3619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точное изложение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православной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веры.</a:t>
            </a:r>
          </a:p>
          <a:p>
            <a:pPr marL="0" indent="3619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семи святых таинствах и обрядах, связанных с ними.</a:t>
            </a:r>
          </a:p>
          <a:p>
            <a:pPr marL="0" indent="3619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Апостольские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(каноны).</a:t>
            </a:r>
          </a:p>
          <a:p>
            <a:pPr marL="0" indent="3619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(каноны) семи вселенских соборов:</a:t>
            </a:r>
          </a:p>
          <a:p>
            <a:pPr marL="0" indent="3619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Каноны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правила некоторых поместных соборов;</a:t>
            </a:r>
          </a:p>
          <a:p>
            <a:pPr marL="0" indent="3619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церковной дисциплине святого Василия Великого и других святителей</a:t>
            </a:r>
          </a:p>
          <a:p>
            <a:pPr marL="0" indent="3619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Святых Отцов Церкви;</a:t>
            </a:r>
          </a:p>
          <a:p>
            <a:pPr marL="0" indent="3619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Богослужебные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книги;</a:t>
            </a:r>
          </a:p>
          <a:p>
            <a:pPr marL="0" indent="3619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христианских святых и мучеников;</a:t>
            </a:r>
          </a:p>
          <a:p>
            <a:pPr marL="0" indent="3619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Обычаи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веры, знамения и символы как выразители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надежды и любви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515350" y="184152"/>
            <a:ext cx="386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</a:rPr>
              <a:t>3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61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4152"/>
            <a:ext cx="7886700" cy="82549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понятия «Предание»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1009650"/>
            <a:ext cx="8036379" cy="563499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Архимандрит Софроний (Сахаров) (1896-1993) в труде об афонском старце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Силуане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(1866-1938) формулирует новое понимание Священного Предания: «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Жизнь Церкви он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старец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Силуан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Прим. Ред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сознавал, как жизнь в Духе Святом, и Священное Предание, как непрерывающееся действие Духа Святого в Церкви. Предание как вечное и неизменное пребывание Духа Святого в Церкви — есть наиболее глубокая основа Ее бытия, и потому Предание объемлет собою всю жизнь Церкви настолько, что и самое Священное Писание является лишь одною из форм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его. 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делают те, которые, отталкиваясь от Предания Церкви, идут, как они думают, к истокам Ее, т. е. к Священному Писанию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Не Священное Писание — истоки Церкви, а Священное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Предание!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420100" y="184152"/>
            <a:ext cx="482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</a:rPr>
              <a:t>37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9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4152"/>
            <a:ext cx="7886700" cy="82549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понятия «Предание»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009650"/>
            <a:ext cx="8036379" cy="563499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Протоиерей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Олег Давыденков (род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1966): 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Священное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Писание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веры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литургическое предание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суть не взаимодополняющие друг друга части Священного Предания, а неразрывно связанные между собой формы единого Предания, тождественные по своему содержанию. Можно сказать, что одна и та же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Богооткровенная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Истина в Священном Писании благовествуется, в Правиле веры преподается в доктринальной форме, а в литургической жизни Церкви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действуется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славословится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 богословия, диакон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Андрей Кураев: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Предание — это не человеческая добавка к Божественному Писанию, но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непрервавшееся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действие Духа в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Церкви…   Только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 есть в церковном Предании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нерукотворенное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Действие — Литургия. Развитие Предания — устроение жизни вокруг Литургии. Это все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Совершение Литургии и есть главное содержание Предания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420100" y="184152"/>
            <a:ext cx="482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</a:rPr>
              <a:t>38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71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4152"/>
            <a:ext cx="7886700" cy="54927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согласия отцов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904874"/>
            <a:ext cx="7886700" cy="568642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мысли должно сносить только тех отцов, которые живя, уча и пребывая в вере и в кафолическом общении свято, мудро, постоянно, сподобились или с верою почить о Христе, или блаженно умереть за Христа. А верить им должно по такому правилу: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только или все они, или большинство их единомышленников принимали, содержали, передавали открыто, часто, непоколебимо, как будто по какому предварительному согласию между собою учителей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почитать несомненным, верным и непререкаемым; а о чем мыслил кто, святой ли он или ученый, исповедник ли и мученик, несогласно со всеми или даже противореча всем, то относить к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мнениям личным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сокровенным, частным, и отличать от авторитета общего, открытого и всенародного верования, дабы, оставив древнюю истину всеобщего учения, по нечестивому обычаю еретиков и раскольников, с величайшей опасностью относительно вечного спасения, не последовать нам новому заблуждению одного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515350" y="184152"/>
            <a:ext cx="386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solidFill>
                  <a:srgbClr val="FF0000"/>
                </a:solidFill>
              </a:rPr>
              <a:t>4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06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4152"/>
            <a:ext cx="7886700" cy="54927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Викентия Леринского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038349"/>
            <a:ext cx="7886700" cy="31242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Викентий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Леринский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подчеркивал, что при толковании Писания необходимо следовать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всеобщности, древности и согласию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призывал учить тому, во что верили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везде, всегда и все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христиане.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515350" y="184152"/>
            <a:ext cx="386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</a:rPr>
              <a:t>5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04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4152"/>
            <a:ext cx="7886700" cy="54927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означает принцип «Только Писание»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904874"/>
            <a:ext cx="7886700" cy="5534025"/>
          </a:xfrm>
        </p:spPr>
        <p:txBody>
          <a:bodyPr>
            <a:normAutofit lnSpcReduction="10000"/>
          </a:bodyPr>
          <a:lstStyle/>
          <a:p>
            <a:pPr marL="0" lvl="0" indent="361950" algn="just">
              <a:lnSpc>
                <a:spcPct val="100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«Только Писание» не является отрицанием действия и роли Духа Святого в водительстве и назидании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Церкви.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361950" algn="just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 «Только Писание» для нас не говорит о том, что Библия содержит все знания и все указания и подробности для жизни Церкви.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361950" algn="just">
              <a:lnSpc>
                <a:spcPct val="100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«Только Писание» не отрицает авторитет и власть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Церкви 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отрицает накопленного опыта толкований, которые не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противоречат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Писанию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lvl="0" indent="361950" algn="just">
              <a:lnSpc>
                <a:spcPct val="100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«Только Писание» не отвергает факта передачи Божьего Слова устно и через проповедь апостолов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381000" algn="just">
              <a:buFont typeface="+mj-lt"/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515350" y="184152"/>
            <a:ext cx="386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</a:rPr>
              <a:t>6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32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4152"/>
            <a:ext cx="7886700" cy="5492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Аргументы в пользу достаточности Писания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076324"/>
            <a:ext cx="7886700" cy="5534025"/>
          </a:xfrm>
        </p:spPr>
        <p:txBody>
          <a:bodyPr>
            <a:normAutofit fontScale="92500"/>
          </a:bodyPr>
          <a:lstStyle/>
          <a:p>
            <a:pPr marL="0" lvl="0" indent="371475" algn="just">
              <a:lnSpc>
                <a:spcPct val="100000"/>
              </a:lnSpc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Слово Божье запрещает что-то прибавлять к Писанию или что-то убавлять от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него.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371475" algn="just">
              <a:lnSpc>
                <a:spcPct val="100000"/>
              </a:lnSpc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Слово Божье говорит о достаточности Писания и живой веры во Христе для полноты христианской жизни.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371475" algn="just">
              <a:lnSpc>
                <a:spcPct val="100000"/>
              </a:lnSpc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Слово Божье дает критерий проверки истинности разных учений и образа жизни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Писанием.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371475" algn="just">
              <a:lnSpc>
                <a:spcPct val="100000"/>
              </a:lnSpc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Канон Священного Писания определил Бог через людей, а не люди по своему соглашению между собой.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371475" algn="just">
              <a:lnSpc>
                <a:spcPct val="100000"/>
              </a:lnSpc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Многие Отцы и учителя Церкви считали Писание высшим авторитетом, достаточным и полным для определения истины.  Принимаемые ранней Церковью апостольские предания не противоречили Писанию и не ставили Писание в зависимость от Предания.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371475" algn="just">
              <a:lnSpc>
                <a:spcPct val="100000"/>
              </a:lnSpc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Священном Предании содержатся несогласованные с Писанием положения и утверждения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371475" algn="just">
              <a:lnSpc>
                <a:spcPct val="100000"/>
              </a:lnSpc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Понятие «Предание» постоянно изменялось в течение всей истории Церкви, все более уходя от единства между Писанием и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Преданием.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515350" y="184152"/>
            <a:ext cx="386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solidFill>
                  <a:srgbClr val="FF0000"/>
                </a:solidFill>
              </a:rPr>
              <a:t>7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57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4152"/>
            <a:ext cx="7886700" cy="54927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Канон Библии. ВЗ.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904874"/>
            <a:ext cx="7886700" cy="553402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канон русской Синодальной Библии входит 39 книг Ветхого Завета и 27 книг Нового Завета. </a:t>
            </a: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Каноническими книгами Ветхого Завета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являются следующие: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Пять книг Моисея —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Бытие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Исход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Левит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Второзаконие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Книга Иисуса Навина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Книга Судей израилевых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Книга Руфь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Первая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Вторая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Третья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Четвертая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Книги Царств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Первая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Вторая Книга Паралипоменон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Книга Ездры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Книга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Неемии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Книга Есфирь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Книга Иова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Псалтирь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Книга Притчей Соломоновых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Книга Екклесиаста или, Проповедника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Книга Песни Песней Соломона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Книга Пророка Исаии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Книга Пророка Иеремии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Книга Плач Иеремии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Книга Пророка Иезекиил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я;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Книга Пророка Даниила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Книги. двенадцати малых пророков —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Осии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Иоиля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Амоса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Авдия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Ионы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Михея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Наума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Аввакума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Софонии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Аггея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Захарии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Малахии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515350" y="184152"/>
            <a:ext cx="386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</a:rPr>
              <a:t>8</a:t>
            </a: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75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200</TotalTime>
  <Words>4470</Words>
  <Application>Microsoft Office PowerPoint</Application>
  <PresentationFormat>Экран (4:3)</PresentationFormat>
  <Paragraphs>446</Paragraphs>
  <Slides>41</Slides>
  <Notes>40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Times New Roman</vt:lpstr>
      <vt:lpstr>Тема Office</vt:lpstr>
      <vt:lpstr>Писание и Предание</vt:lpstr>
      <vt:lpstr>Четыре фундаментальные позиции, на которых необходимо стоять при изучении и толковании Писания:</vt:lpstr>
      <vt:lpstr>Разные подходы к богословию РПЦ и ЕХБ</vt:lpstr>
      <vt:lpstr>Священное Предание охватывает:</vt:lpstr>
      <vt:lpstr>Принцип согласия отцов</vt:lpstr>
      <vt:lpstr>Правило Викентия Леринского</vt:lpstr>
      <vt:lpstr>Что НЕ означает принцип «Только Писание»</vt:lpstr>
      <vt:lpstr>Аргументы в пользу достаточности Писания</vt:lpstr>
      <vt:lpstr>Канон Библии. ВЗ.</vt:lpstr>
      <vt:lpstr>Канон Еврейской Библии (Танах). 22 книги.</vt:lpstr>
      <vt:lpstr>Неканонические книги ВЗ</vt:lpstr>
      <vt:lpstr>Канон НЗ из 27 книг:</vt:lpstr>
      <vt:lpstr>Аргументы в пользу Божественного управления каноном</vt:lpstr>
      <vt:lpstr>Цитаты Нового Завета  в трудах отцов и учителей Церкви</vt:lpstr>
      <vt:lpstr>Вселенские Соборы</vt:lpstr>
      <vt:lpstr>Основные этапы формирования канона</vt:lpstr>
      <vt:lpstr>Основные этапы формирования канона</vt:lpstr>
      <vt:lpstr>Основные этапы формирования канона</vt:lpstr>
      <vt:lpstr>Никео-Царегадский, символ веры</vt:lpstr>
      <vt:lpstr>Основные ереси раннехристианского периода</vt:lpstr>
      <vt:lpstr>Ириней Лионский (130-200)</vt:lpstr>
      <vt:lpstr>Ириней Лионский (130-200)</vt:lpstr>
      <vt:lpstr>Ириней Лионский (130-200)</vt:lpstr>
      <vt:lpstr>Климент Александрийский (150-215)</vt:lpstr>
      <vt:lpstr>Тертуллиан (155-220)</vt:lpstr>
      <vt:lpstr>Афанасий Великий (298-373)</vt:lpstr>
      <vt:lpstr>Василий Великий (Кесарийский) (330-379)</vt:lpstr>
      <vt:lpstr>Григория Богослова (329-389)</vt:lpstr>
      <vt:lpstr>Августин Аврелий (Блаженный) (354-430)</vt:lpstr>
      <vt:lpstr>Иероним Стридонский (347-420)</vt:lpstr>
      <vt:lpstr>Марк Подвижник  (Пустынник) (IV век)</vt:lpstr>
      <vt:lpstr>Кирилл Иерусалимский (313-386)</vt:lpstr>
      <vt:lpstr>Иоанн Златоуст (347-407)</vt:lpstr>
      <vt:lpstr>Иоанн Златоуст (347-407)</vt:lpstr>
      <vt:lpstr>Несогласованность правил</vt:lpstr>
      <vt:lpstr>Враждебность к Евреям</vt:lpstr>
      <vt:lpstr>Правило на правило</vt:lpstr>
      <vt:lpstr>Мнение некоторых провославных</vt:lpstr>
      <vt:lpstr>Изменение понятия «Предание»</vt:lpstr>
      <vt:lpstr>Изменение понятия «Предание»</vt:lpstr>
      <vt:lpstr>Изменение понятия «Предание»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Писание и Предание</dc:title>
  <dc:creator>User</dc:creator>
  <cp:lastModifiedBy>User</cp:lastModifiedBy>
  <cp:revision>24</cp:revision>
  <dcterms:created xsi:type="dcterms:W3CDTF">2015-09-23T18:59:56Z</dcterms:created>
  <dcterms:modified xsi:type="dcterms:W3CDTF">2015-09-23T22:20:26Z</dcterms:modified>
</cp:coreProperties>
</file>